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81" r:id="rId5"/>
    <p:sldId id="287" r:id="rId6"/>
    <p:sldId id="308" r:id="rId7"/>
    <p:sldId id="293" r:id="rId8"/>
    <p:sldId id="294" r:id="rId9"/>
    <p:sldId id="309" r:id="rId10"/>
    <p:sldId id="316" r:id="rId11"/>
    <p:sldId id="296" r:id="rId12"/>
    <p:sldId id="298" r:id="rId13"/>
    <p:sldId id="301" r:id="rId14"/>
    <p:sldId id="299" r:id="rId15"/>
    <p:sldId id="306" r:id="rId16"/>
    <p:sldId id="302" r:id="rId17"/>
    <p:sldId id="303" r:id="rId18"/>
    <p:sldId id="304" r:id="rId19"/>
    <p:sldId id="297" r:id="rId20"/>
    <p:sldId id="300" r:id="rId21"/>
    <p:sldId id="315" r:id="rId22"/>
    <p:sldId id="312" r:id="rId23"/>
    <p:sldId id="314" r:id="rId24"/>
    <p:sldId id="313" r:id="rId25"/>
    <p:sldId id="311" r:id="rId26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85612" autoAdjust="0"/>
  </p:normalViewPr>
  <p:slideViewPr>
    <p:cSldViewPr snapToGrid="0">
      <p:cViewPr>
        <p:scale>
          <a:sx n="60" d="100"/>
          <a:sy n="60" d="100"/>
        </p:scale>
        <p:origin x="156" y="83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5"/>
    </p:cViewPr>
  </p:sorterViewPr>
  <p:notesViewPr>
    <p:cSldViewPr snapToGrid="0">
      <p:cViewPr varScale="1">
        <p:scale>
          <a:sx n="96" d="100"/>
          <a:sy n="96" d="100"/>
        </p:scale>
        <p:origin x="355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8E7403-EB4A-4177-AFCE-6A9D7B160C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C49177-C030-4043-9380-EA6E4C94A1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663C334-78CA-4E1A-9D54-3E3430963041}" type="datetime1">
              <a:rPr lang="en-GB" smtClean="0"/>
              <a:t>17/07/2024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C83CE-EC9B-40C4-BD7A-48797AE5B1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9A75D-9B4E-4704-98C7-2A42472F11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4CC6D6D-E986-427F-AD9C-4E9408DDB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7748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38705E-AAE8-4335-B5A5-B8C4E9E55DA7}" type="datetime1">
              <a:rPr lang="en-GB" smtClean="0"/>
              <a:pPr/>
              <a:t>17/07/2024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15A580F-E35D-42E1-AF82-E41CC201EA91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536806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GB" dirty="0"/>
              <a:t>+</a:t>
            </a:r>
            <a:r>
              <a:rPr lang="en-GB" dirty="0" err="1"/>
              <a:t>Mencionar</a:t>
            </a:r>
            <a:r>
              <a:rPr lang="en-GB" dirty="0"/>
              <a:t> que </a:t>
            </a:r>
            <a:r>
              <a:rPr lang="en-GB" dirty="0" err="1"/>
              <a:t>nao</a:t>
            </a:r>
            <a:r>
              <a:rPr lang="en-GB" dirty="0"/>
              <a:t> </a:t>
            </a:r>
            <a:r>
              <a:rPr lang="en-GB" dirty="0" err="1"/>
              <a:t>vai</a:t>
            </a:r>
            <a:r>
              <a:rPr lang="en-GB" dirty="0"/>
              <a:t> </a:t>
            </a:r>
            <a:r>
              <a:rPr lang="en-GB" dirty="0" err="1"/>
              <a:t>até</a:t>
            </a:r>
            <a:r>
              <a:rPr lang="en-GB" dirty="0"/>
              <a:t> à </a:t>
            </a:r>
            <a:r>
              <a:rPr lang="en-GB" dirty="0" err="1"/>
              <a:t>criação</a:t>
            </a:r>
            <a:r>
              <a:rPr lang="en-GB" dirty="0"/>
              <a:t> </a:t>
            </a:r>
            <a:r>
              <a:rPr lang="en-GB" dirty="0" err="1"/>
              <a:t>fisica</a:t>
            </a:r>
            <a:r>
              <a:rPr lang="en-GB" dirty="0"/>
              <a:t> da conf – </a:t>
            </a:r>
            <a:r>
              <a:rPr lang="en-GB" dirty="0" err="1"/>
              <a:t>não</a:t>
            </a:r>
            <a:r>
              <a:rPr lang="en-GB" dirty="0"/>
              <a:t> </a:t>
            </a:r>
            <a:r>
              <a:rPr lang="en-GB" dirty="0" err="1"/>
              <a:t>passa</a:t>
            </a:r>
            <a:r>
              <a:rPr lang="en-GB" dirty="0"/>
              <a:t> da </a:t>
            </a:r>
            <a:r>
              <a:rPr lang="en-GB" dirty="0" err="1"/>
              <a:t>fase</a:t>
            </a:r>
            <a:r>
              <a:rPr lang="en-GB" dirty="0"/>
              <a:t> de pre-conf</a:t>
            </a:r>
          </a:p>
          <a:p>
            <a:pPr rtl="0"/>
            <a:r>
              <a:rPr lang="en-GB" dirty="0"/>
              <a:t>+</a:t>
            </a:r>
            <a:r>
              <a:rPr lang="en-GB" dirty="0" err="1"/>
              <a:t>Resumo</a:t>
            </a:r>
            <a:r>
              <a:rPr lang="en-GB" dirty="0"/>
              <a:t> do que </a:t>
            </a:r>
            <a:r>
              <a:rPr lang="en-GB" dirty="0" err="1"/>
              <a:t>será</a:t>
            </a:r>
            <a:r>
              <a:rPr lang="en-GB" dirty="0"/>
              <a:t> </a:t>
            </a:r>
            <a:r>
              <a:rPr lang="en-GB" dirty="0" err="1"/>
              <a:t>apresentado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478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GB" dirty="0"/>
              <a:t>No </a:t>
            </a:r>
            <a:r>
              <a:rPr lang="en-GB" dirty="0" err="1"/>
              <a:t>futuro</a:t>
            </a:r>
            <a:r>
              <a:rPr lang="en-GB" dirty="0"/>
              <a:t> </a:t>
            </a:r>
            <a:r>
              <a:rPr lang="en-GB" dirty="0" err="1"/>
              <a:t>serão</a:t>
            </a:r>
            <a:r>
              <a:rPr lang="en-GB" dirty="0"/>
              <a:t> </a:t>
            </a:r>
            <a:r>
              <a:rPr lang="en-GB" dirty="0" err="1"/>
              <a:t>implementadas</a:t>
            </a:r>
            <a:r>
              <a:rPr lang="en-GB" dirty="0"/>
              <a:t> </a:t>
            </a:r>
            <a:r>
              <a:rPr lang="en-GB" dirty="0" err="1"/>
              <a:t>novas</a:t>
            </a:r>
            <a:r>
              <a:rPr lang="en-GB" dirty="0"/>
              <a:t> </a:t>
            </a:r>
            <a:r>
              <a:rPr lang="en-GB" dirty="0" err="1"/>
              <a:t>funcionalidades</a:t>
            </a:r>
            <a:r>
              <a:rPr lang="en-GB" dirty="0"/>
              <a:t>, </a:t>
            </a:r>
            <a:r>
              <a:rPr lang="en-GB" dirty="0" err="1"/>
              <a:t>comparativamente</a:t>
            </a:r>
            <a:r>
              <a:rPr lang="en-GB" dirty="0"/>
              <a:t> com o </a:t>
            </a:r>
            <a:r>
              <a:rPr lang="en-GB" dirty="0" err="1"/>
              <a:t>EasyChair</a:t>
            </a:r>
            <a:r>
              <a:rPr lang="en-GB" dirty="0"/>
              <a:t>. </a:t>
            </a:r>
          </a:p>
          <a:p>
            <a:pPr rtl="0"/>
            <a:r>
              <a:rPr lang="en-GB" dirty="0" err="1"/>
              <a:t>Não</a:t>
            </a:r>
            <a:r>
              <a:rPr lang="en-GB" dirty="0"/>
              <a:t> </a:t>
            </a:r>
            <a:r>
              <a:rPr lang="en-GB" dirty="0" err="1"/>
              <a:t>esquecer</a:t>
            </a:r>
            <a:r>
              <a:rPr lang="en-GB" dirty="0"/>
              <a:t>: ser </a:t>
            </a:r>
            <a:r>
              <a:rPr lang="en-GB" dirty="0" err="1"/>
              <a:t>grato</a:t>
            </a:r>
            <a:r>
              <a:rPr lang="en-GB" dirty="0"/>
              <a:t>, </a:t>
            </a:r>
            <a:r>
              <a:rPr lang="en-GB" dirty="0" err="1"/>
              <a:t>mostrar</a:t>
            </a:r>
            <a:r>
              <a:rPr lang="en-GB" dirty="0"/>
              <a:t> </a:t>
            </a:r>
            <a:r>
              <a:rPr lang="en-GB" dirty="0" err="1"/>
              <a:t>gratidão</a:t>
            </a:r>
            <a:r>
              <a:rPr lang="en-GB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6237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GB" dirty="0"/>
              <a:t>No </a:t>
            </a:r>
            <a:r>
              <a:rPr lang="en-GB" dirty="0" err="1"/>
              <a:t>futuro</a:t>
            </a:r>
            <a:r>
              <a:rPr lang="en-GB" dirty="0"/>
              <a:t> </a:t>
            </a:r>
            <a:r>
              <a:rPr lang="en-GB" dirty="0" err="1"/>
              <a:t>serão</a:t>
            </a:r>
            <a:r>
              <a:rPr lang="en-GB" dirty="0"/>
              <a:t> </a:t>
            </a:r>
            <a:r>
              <a:rPr lang="en-GB" dirty="0" err="1"/>
              <a:t>implementadas</a:t>
            </a:r>
            <a:r>
              <a:rPr lang="en-GB" dirty="0"/>
              <a:t> </a:t>
            </a:r>
            <a:r>
              <a:rPr lang="en-GB" dirty="0" err="1"/>
              <a:t>novas</a:t>
            </a:r>
            <a:r>
              <a:rPr lang="en-GB" dirty="0"/>
              <a:t> </a:t>
            </a:r>
            <a:r>
              <a:rPr lang="en-GB" dirty="0" err="1"/>
              <a:t>funcionalidades</a:t>
            </a:r>
            <a:r>
              <a:rPr lang="en-GB" dirty="0"/>
              <a:t>, </a:t>
            </a:r>
            <a:r>
              <a:rPr lang="en-GB" dirty="0" err="1"/>
              <a:t>comparativamente</a:t>
            </a:r>
            <a:r>
              <a:rPr lang="en-GB" dirty="0"/>
              <a:t> com o </a:t>
            </a:r>
            <a:r>
              <a:rPr lang="en-GB" dirty="0" err="1"/>
              <a:t>EasyChair</a:t>
            </a:r>
            <a:r>
              <a:rPr lang="en-GB" dirty="0"/>
              <a:t>. </a:t>
            </a:r>
          </a:p>
          <a:p>
            <a:pPr rtl="0"/>
            <a:r>
              <a:rPr lang="en-GB" dirty="0" err="1"/>
              <a:t>Não</a:t>
            </a:r>
            <a:r>
              <a:rPr lang="en-GB" dirty="0"/>
              <a:t> </a:t>
            </a:r>
            <a:r>
              <a:rPr lang="en-GB" dirty="0" err="1"/>
              <a:t>esquecer</a:t>
            </a:r>
            <a:r>
              <a:rPr lang="en-GB" dirty="0"/>
              <a:t>: ser </a:t>
            </a:r>
            <a:r>
              <a:rPr lang="en-GB" dirty="0" err="1"/>
              <a:t>grato</a:t>
            </a:r>
            <a:r>
              <a:rPr lang="en-GB" dirty="0"/>
              <a:t>, </a:t>
            </a:r>
            <a:r>
              <a:rPr lang="en-GB" dirty="0" err="1"/>
              <a:t>mostrar</a:t>
            </a:r>
            <a:r>
              <a:rPr lang="en-GB" dirty="0"/>
              <a:t> </a:t>
            </a:r>
            <a:r>
              <a:rPr lang="en-GB" dirty="0" err="1"/>
              <a:t>gratidão</a:t>
            </a:r>
            <a:r>
              <a:rPr lang="en-GB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456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GB" dirty="0"/>
              <a:t>No </a:t>
            </a:r>
            <a:r>
              <a:rPr lang="en-GB" dirty="0" err="1"/>
              <a:t>futuro</a:t>
            </a:r>
            <a:r>
              <a:rPr lang="en-GB" dirty="0"/>
              <a:t> </a:t>
            </a:r>
            <a:r>
              <a:rPr lang="en-GB" dirty="0" err="1"/>
              <a:t>serão</a:t>
            </a:r>
            <a:r>
              <a:rPr lang="en-GB" dirty="0"/>
              <a:t> </a:t>
            </a:r>
            <a:r>
              <a:rPr lang="en-GB" dirty="0" err="1"/>
              <a:t>implementadas</a:t>
            </a:r>
            <a:r>
              <a:rPr lang="en-GB" dirty="0"/>
              <a:t> </a:t>
            </a:r>
            <a:r>
              <a:rPr lang="en-GB" dirty="0" err="1"/>
              <a:t>novas</a:t>
            </a:r>
            <a:r>
              <a:rPr lang="en-GB" dirty="0"/>
              <a:t> </a:t>
            </a:r>
            <a:r>
              <a:rPr lang="en-GB" dirty="0" err="1"/>
              <a:t>funcionalidades</a:t>
            </a:r>
            <a:r>
              <a:rPr lang="en-GB" dirty="0"/>
              <a:t>, </a:t>
            </a:r>
            <a:r>
              <a:rPr lang="en-GB" dirty="0" err="1"/>
              <a:t>comparativamente</a:t>
            </a:r>
            <a:r>
              <a:rPr lang="en-GB" dirty="0"/>
              <a:t> com o </a:t>
            </a:r>
            <a:r>
              <a:rPr lang="en-GB" dirty="0" err="1"/>
              <a:t>EasyChair</a:t>
            </a:r>
            <a:r>
              <a:rPr lang="en-GB" dirty="0"/>
              <a:t>. </a:t>
            </a:r>
          </a:p>
          <a:p>
            <a:pPr rtl="0"/>
            <a:r>
              <a:rPr lang="en-GB" dirty="0" err="1"/>
              <a:t>Não</a:t>
            </a:r>
            <a:r>
              <a:rPr lang="en-GB" dirty="0"/>
              <a:t> </a:t>
            </a:r>
            <a:r>
              <a:rPr lang="en-GB" dirty="0" err="1"/>
              <a:t>esquecer</a:t>
            </a:r>
            <a:r>
              <a:rPr lang="en-GB" dirty="0"/>
              <a:t>: ser </a:t>
            </a:r>
            <a:r>
              <a:rPr lang="en-GB" dirty="0" err="1"/>
              <a:t>grato</a:t>
            </a:r>
            <a:r>
              <a:rPr lang="en-GB" dirty="0"/>
              <a:t>, </a:t>
            </a:r>
            <a:r>
              <a:rPr lang="en-GB" dirty="0" err="1"/>
              <a:t>mostrar</a:t>
            </a:r>
            <a:r>
              <a:rPr lang="en-GB" dirty="0"/>
              <a:t> </a:t>
            </a:r>
            <a:r>
              <a:rPr lang="en-GB" dirty="0" err="1"/>
              <a:t>gratidão</a:t>
            </a:r>
            <a:r>
              <a:rPr lang="en-GB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7080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7769C21-FF48-4BAC-88E9-1290DC654EB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6655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7769C21-FF48-4BAC-88E9-1290DC654EB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173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8268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518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7518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964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Indicar Role de autor e poucas permissões</a:t>
            </a:r>
          </a:p>
          <a:p>
            <a:r>
              <a:rPr lang="pt-PT" dirty="0"/>
              <a:t>Indicar que pode filtrar no cal for </a:t>
            </a:r>
            <a:r>
              <a:rPr lang="pt-PT" dirty="0" err="1"/>
              <a:t>papers</a:t>
            </a:r>
            <a:endParaRPr lang="pt-PT" dirty="0"/>
          </a:p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15A580F-E35D-42E1-AF82-E41CC201EA91}" type="slidenum">
              <a:rPr lang="en-GB" noProof="0" smtClean="0"/>
              <a:t>11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1009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8147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439D4E6-49E3-4273-9EDF-AD58558B9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sz="4000" noProof="0">
                <a:solidFill>
                  <a:schemeClr val="bg1"/>
                </a:solidFill>
              </a:rPr>
              <a:t>Click to edit Master title style</a:t>
            </a:r>
            <a:endParaRPr lang="en-GB" sz="4000" noProof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D8936-4795-43B2-9C32-4BE93A6721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5934" y="5220450"/>
            <a:ext cx="3380437" cy="57074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sz="1800" noProof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6C8B8511-EE4E-4935-ABB8-E8C2FCB1C4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76158" y="0"/>
            <a:ext cx="7315841" cy="6858000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39FAB6-0B6C-402C-A107-EFFF82281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DBE487E6-4032-4195-9823-685A39371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C71E06DF-BA1B-43E6-A74C-85231D2E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2/11/20XX</a:t>
            </a: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0BD36B16-3F07-4955-8D4D-BC0FD17C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‹#›</a:t>
            </a:fld>
            <a:endParaRPr lang="en-GB" noProof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273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4246B94A-8C64-4FBA-B409-1F9487E19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6F075D-9008-4BD3-A772-7AF7AD667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C185B95-5C0F-400E-B7DF-8FF8432907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0" y="2003375"/>
            <a:ext cx="5094288" cy="52676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C725AFD-5A48-451D-B91D-9E63953F8E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1176"/>
            <a:ext cx="5094673" cy="327355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ACDC650-288E-4CF5-8546-9F2D5CEC88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7611" y="2003375"/>
            <a:ext cx="5094288" cy="52676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956E1F7E-0B80-40DB-8F21-F06D9DD562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97226" y="2551176"/>
            <a:ext cx="5094673" cy="327355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92C0-6B36-412A-9A49-16AB59FF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B4EFB36A-E4FD-4966-A091-9BDAF2991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9B52EA1F-D8D0-4F42-B00A-F0E943F82E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98A6230-35B8-4147-9494-90708BFC3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193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C332FB-CD3F-4398-958A-CBE45129A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9">
            <a:extLst>
              <a:ext uri="{FF2B5EF4-FFF2-40B4-BE49-F238E27FC236}">
                <a16:creationId xmlns:a16="http://schemas.microsoft.com/office/drawing/2014/main" id="{E566CA14-5018-43EE-BB8F-E12209B2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A76201F-C7C2-400C-BE9B-F185A832CC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09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A742F7E8-0787-4D2C-B53F-B62C309ED6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D178B9A-B987-49A0-B73F-70B855C424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0091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407D5990-6E05-4ECC-B930-EA5CF0774CF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40091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6A58550-98E5-4548-82F6-EE971733A79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173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6B90AFA0-EDA3-4F21-A480-F56AA1D0BEB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0173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46E7C8-F905-4B13-8FD6-185A04184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A0E3EE3A-87F3-4F60-90D8-938E4BBC2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F1449B0C-8214-4186-9666-E63CCA0909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F5DDBFC0-CC80-4B03-B5F5-3C57166D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86452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1BF5DB-2BF3-4196-B1CF-82B7CDCC0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987523" y="729692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2">
            <a:extLst>
              <a:ext uri="{FF2B5EF4-FFF2-40B4-BE49-F238E27FC236}">
                <a16:creationId xmlns:a16="http://schemas.microsoft.com/office/drawing/2014/main" id="{168DC13D-FFC6-4CC5-B9F8-B3B09610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511" y="909639"/>
            <a:ext cx="3703856" cy="129063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51" name="Picture Placeholder 37">
            <a:extLst>
              <a:ext uri="{FF2B5EF4-FFF2-40B4-BE49-F238E27FC236}">
                <a16:creationId xmlns:a16="http://schemas.microsoft.com/office/drawing/2014/main" id="{F1AD5C34-DDA9-421B-A3C2-4D014B3D3F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5383" y="723900"/>
            <a:ext cx="3179762" cy="2160588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3" name="Picture Placeholder 43">
            <a:extLst>
              <a:ext uri="{FF2B5EF4-FFF2-40B4-BE49-F238E27FC236}">
                <a16:creationId xmlns:a16="http://schemas.microsoft.com/office/drawing/2014/main" id="{11508423-C6F4-4605-9E6D-1ED73334D0F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5383" y="3048000"/>
            <a:ext cx="3178175" cy="30861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1692DD91-8169-4A90-9D17-8A60286225F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40188" y="723900"/>
            <a:ext cx="3371850" cy="3159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4" name="Picture Placeholder 45">
            <a:extLst>
              <a:ext uri="{FF2B5EF4-FFF2-40B4-BE49-F238E27FC236}">
                <a16:creationId xmlns:a16="http://schemas.microsoft.com/office/drawing/2014/main" id="{30A5BEAE-CA80-4FFD-8DD4-5B7413AF51D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39608" y="4038600"/>
            <a:ext cx="3371659" cy="20955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9" name="Content Placeholder 14">
            <a:extLst>
              <a:ext uri="{FF2B5EF4-FFF2-40B4-BE49-F238E27FC236}">
                <a16:creationId xmlns:a16="http://schemas.microsoft.com/office/drawing/2014/main" id="{4B2044C0-1C45-402D-BC20-0EB82BDB4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7510" y="2380221"/>
            <a:ext cx="3703856" cy="386640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4" name="Footer Placeholder 7">
            <a:extLst>
              <a:ext uri="{FF2B5EF4-FFF2-40B4-BE49-F238E27FC236}">
                <a16:creationId xmlns:a16="http://schemas.microsoft.com/office/drawing/2014/main" id="{30EE29E3-4F8E-469E-9B99-E29176094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5" name="Date Placeholder 6">
            <a:extLst>
              <a:ext uri="{FF2B5EF4-FFF2-40B4-BE49-F238E27FC236}">
                <a16:creationId xmlns:a16="http://schemas.microsoft.com/office/drawing/2014/main" id="{58513823-D81E-4B8B-85E6-EB11EA54D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36" name="Slide Number Placeholder 8">
            <a:extLst>
              <a:ext uri="{FF2B5EF4-FFF2-40B4-BE49-F238E27FC236}">
                <a16:creationId xmlns:a16="http://schemas.microsoft.com/office/drawing/2014/main" id="{9D43A613-4A7D-4C9F-B407-154A1FB83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DE330D17-32E5-404A-9262-6A998ABC0878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22706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A2404A1-BF4E-4858-BD1C-1BEFE71B63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4296094"/>
            <a:ext cx="10782299" cy="1100621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0053544-3012-4C81-98D6-E2665A3A3F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4" y="5533242"/>
            <a:ext cx="9972675" cy="543505"/>
          </a:xfrm>
          <a:prstGeom prst="rect">
            <a:avLst/>
          </a:prstGeom>
        </p:spPr>
        <p:txBody>
          <a:bodyPr rtlCol="0" anchor="t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subtitle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C177CBDB-952D-484B-B43B-F988558931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100" y="727075"/>
            <a:ext cx="5176838" cy="3071813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D789E88D-76E7-4745-B062-102E233A67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46800" y="727075"/>
            <a:ext cx="5245100" cy="30702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3A5CE3-0C01-4DBF-926A-2F9BFD043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4144434"/>
            <a:ext cx="106299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1">
            <a:extLst>
              <a:ext uri="{FF2B5EF4-FFF2-40B4-BE49-F238E27FC236}">
                <a16:creationId xmlns:a16="http://schemas.microsoft.com/office/drawing/2014/main" id="{083D82F8-F43B-4D01-891B-F77BC6F6F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B8CBC856-A31F-40C2-B7EA-91B860D3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10">
            <a:extLst>
              <a:ext uri="{FF2B5EF4-FFF2-40B4-BE49-F238E27FC236}">
                <a16:creationId xmlns:a16="http://schemas.microsoft.com/office/drawing/2014/main" id="{966FFB51-C55B-469E-B3C6-1A636992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A53D7EE4-1EDB-42FD-B6B7-A82C9F31F0F4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7097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695A76E-1EF3-4F47-9E87-6FCAB7D5D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en-US" sz="4000" noProof="0"/>
              <a:t>Click to edit Master title style</a:t>
            </a:r>
            <a:endParaRPr lang="en-GB" sz="4000" noProof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EAD023B5-9ABC-4D4A-A1AD-D4D83D6621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"/>
            <a:ext cx="4876799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AFB647-646C-4130-9EF5-C19C686B1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9D5546-AD01-4B29-B174-EDA710510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0A0972-FD9A-4E9D-A0A3-BD0AF8C7B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3B2F557-7BE5-4154-A82F-928EE54A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E54A7E3-1026-464C-BB67-2D7F7140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1723F54-B646-4D12-AEA1-08269C25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3464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C8837BA0-445B-4D04-ADA9-C65084B1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904730"/>
            <a:ext cx="4152900" cy="165259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0CFA4CCF-323F-4998-B6BF-56207329C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975" y="952368"/>
            <a:ext cx="6257926" cy="177389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FFF70A-3EED-4002-B2F8-FB8301C80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DD78C1EE-0224-4362-B796-4CC7B06992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099" y="3048000"/>
            <a:ext cx="5133990" cy="273753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2C1748F4-2D05-4407-8CB0-D854F9602DA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9621" y="3048000"/>
            <a:ext cx="5182278" cy="273753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59837BA4-E3C3-4F0D-A113-75128BC03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5DA65157-50C9-4A85-912D-6DC9A6061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9DE415B0-F0C3-4971-8C76-0D54D6407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53D7EE4-1EDB-42FD-B6B7-A82C9F31F0F4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51209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0">
            <a:extLst>
              <a:ext uri="{FF2B5EF4-FFF2-40B4-BE49-F238E27FC236}">
                <a16:creationId xmlns:a16="http://schemas.microsoft.com/office/drawing/2014/main" id="{6DC3399C-8B0E-4D7D-A955-FB1F37CF3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227171" cy="3871143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1" name="Subtitle 11">
            <a:extLst>
              <a:ext uri="{FF2B5EF4-FFF2-40B4-BE49-F238E27FC236}">
                <a16:creationId xmlns:a16="http://schemas.microsoft.com/office/drawing/2014/main" id="{13C3C1EB-2C5B-4710-893A-9DD6284D5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4785543"/>
            <a:ext cx="4857857" cy="100565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/>
            </a:lvl1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E335E712-C7FD-4BAC-B89C-58AF6594A4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15100" y="0"/>
            <a:ext cx="56769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E8A8BA-B48F-4CEA-A820-8955D55D0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94FBB1-EC2B-4CAB-AE4E-A7A156244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555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9D49AB0A-D330-4415-9B9C-C769A852D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7EFB8CD-537B-4E5E-8F93-82EED2C84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CA687-1C2C-48EE-99B9-EC8CF30289F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95488"/>
            <a:ext cx="9521825" cy="40513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8135C37F-29C2-41B0-B777-64FAC1F7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20" name="Date Placeholder 8">
            <a:extLst>
              <a:ext uri="{FF2B5EF4-FFF2-40B4-BE49-F238E27FC236}">
                <a16:creationId xmlns:a16="http://schemas.microsoft.com/office/drawing/2014/main" id="{FAC325DA-0D81-49D1-BDBC-680AF5D62C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21" name="Slide Number Placeholder 10">
            <a:extLst>
              <a:ext uri="{FF2B5EF4-FFF2-40B4-BE49-F238E27FC236}">
                <a16:creationId xmlns:a16="http://schemas.microsoft.com/office/drawing/2014/main" id="{13980C1F-6344-4AC2-8573-0D9F3531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78275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5221BF9-9559-4D62-ADC6-23629701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B4C3E1-495D-437D-A1DB-87F3028BB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AAB131D-0F50-4923-96D1-8C59A3D8EEC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875" y="2386654"/>
            <a:ext cx="8663075" cy="331089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30DBE8A-9D17-4F79-86F8-9FEA11DF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C9023F8-E1A8-4C1E-B745-6658DCD67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E51CCEBF-A77A-4DDA-94D4-73646D55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44094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371D84D-B708-4A20-8D50-CDA4E3EC6F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00476 w 12192000"/>
              <a:gd name="connsiteY0" fmla="*/ 6126480 h 6858000"/>
              <a:gd name="connsiteX1" fmla="*/ 800476 w 12192000"/>
              <a:gd name="connsiteY1" fmla="*/ 6144768 h 6858000"/>
              <a:gd name="connsiteX2" fmla="*/ 11407516 w 12192000"/>
              <a:gd name="connsiteY2" fmla="*/ 6144768 h 6858000"/>
              <a:gd name="connsiteX3" fmla="*/ 11407516 w 12192000"/>
              <a:gd name="connsiteY3" fmla="*/ 6126480 h 6858000"/>
              <a:gd name="connsiteX4" fmla="*/ 800476 w 12192000"/>
              <a:gd name="connsiteY4" fmla="*/ 701040 h 6858000"/>
              <a:gd name="connsiteX5" fmla="*/ 800476 w 12192000"/>
              <a:gd name="connsiteY5" fmla="*/ 746759 h 6858000"/>
              <a:gd name="connsiteX6" fmla="*/ 11407516 w 12192000"/>
              <a:gd name="connsiteY6" fmla="*/ 746759 h 6858000"/>
              <a:gd name="connsiteX7" fmla="*/ 11407516 w 12192000"/>
              <a:gd name="connsiteY7" fmla="*/ 70104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800476" y="6126480"/>
                </a:moveTo>
                <a:lnTo>
                  <a:pt x="800476" y="6144768"/>
                </a:lnTo>
                <a:lnTo>
                  <a:pt x="11407516" y="6144768"/>
                </a:lnTo>
                <a:lnTo>
                  <a:pt x="11407516" y="6126480"/>
                </a:lnTo>
                <a:close/>
                <a:moveTo>
                  <a:pt x="800476" y="701040"/>
                </a:moveTo>
                <a:lnTo>
                  <a:pt x="800476" y="746759"/>
                </a:lnTo>
                <a:lnTo>
                  <a:pt x="11407516" y="746759"/>
                </a:lnTo>
                <a:lnTo>
                  <a:pt x="11407516" y="70104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03AD3-C316-411C-9844-6C8D950DC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1766" y="1837677"/>
            <a:ext cx="4930901" cy="2334828"/>
          </a:xfrm>
          <a:prstGeom prst="rect">
            <a:avLst/>
          </a:prstGeom>
        </p:spPr>
        <p:txBody>
          <a:bodyPr rtlCol="0"/>
          <a:lstStyle>
            <a:lvl1pPr algn="r">
              <a:defRPr cap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F00A8C60-C81E-4C2C-AB11-00AE1AC04E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7532" y="4408305"/>
            <a:ext cx="5175797" cy="90942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sz="1800" noProof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F7D24C8-FDC6-4FCE-85C6-520D6469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50E2155-DD21-4098-82EF-B19C466B23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30CB194-35B9-4229-9CFE-5C3B911EC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A2AE2B76-F97F-4BE2-8670-72276A5F21A5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DF219B-DD0E-4D26-8B59-3FE43A252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476" y="723900"/>
            <a:ext cx="10610474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25400" dir="2700000" sx="99000" sy="99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180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1DFFB204-6AE4-4FC9-9B60-312D7206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54F317-DDB0-4841-A973-FFC1296082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669" y="1789993"/>
            <a:ext cx="11407487" cy="435133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B3A45C-71C1-4ADC-89E0-AF6924CA1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B9239148-0308-46C3-9FF0-4027CC8E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3" name="Date Placeholder 8">
            <a:extLst>
              <a:ext uri="{FF2B5EF4-FFF2-40B4-BE49-F238E27FC236}">
                <a16:creationId xmlns:a16="http://schemas.microsoft.com/office/drawing/2014/main" id="{774C5953-38DD-4451-A5AA-9A578D5936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4" name="Slide Number Placeholder 10">
            <a:extLst>
              <a:ext uri="{FF2B5EF4-FFF2-40B4-BE49-F238E27FC236}">
                <a16:creationId xmlns:a16="http://schemas.microsoft.com/office/drawing/2014/main" id="{39D06D66-ACB3-4B9C-B4EB-FC3EC5BD7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52202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BCC9BE23-A0EC-4866-A7A4-FD7255EF8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3BC10E-3DDD-4EC5-BD6D-D8D180BF3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FD4AD3C-6727-49EE-9625-F87A6B8AE0B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95326" y="1940913"/>
            <a:ext cx="10798176" cy="402158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489FA96-DDCF-4A83-91EB-4F5F6179F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F7CC7848-0B2C-4FBE-96B0-0717CC5A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4CD16377-DD1B-4262-BDAE-760577F5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9706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pPr rtl="0"/>
            <a:fld id="{C3DB2ADC-AF19-4574-8C10-79B5B04FCA27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6647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alegari.dev/pt-br/posts/arquiteturas-de-sistemas-distribuido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hyperlink" Target="https://www.geeksforgeeks.org/software-engineering-incremental-process-model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6475DD-127B-BEF9-3D27-27B6805B39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70" r="24397" b="1"/>
          <a:stretch/>
        </p:blipFill>
        <p:spPr>
          <a:xfrm>
            <a:off x="-1" y="1"/>
            <a:ext cx="4876799" cy="6858000"/>
          </a:xfrm>
          <a:prstGeom prst="rect">
            <a:avLst/>
          </a:prstGeom>
          <a:noFill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C62FBB2-BA6B-38D5-2836-D66F0604C875}"/>
              </a:ext>
            </a:extLst>
          </p:cNvPr>
          <p:cNvSpPr/>
          <p:nvPr/>
        </p:nvSpPr>
        <p:spPr>
          <a:xfrm>
            <a:off x="5604846" y="560439"/>
            <a:ext cx="5800573" cy="300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642171BE-EA4A-2172-552C-2E60830BB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0044" y="1689614"/>
            <a:ext cx="5800572" cy="1907025"/>
          </a:xfrm>
          <a:prstGeom prst="rect">
            <a:avLst/>
          </a:prstGeom>
        </p:spPr>
        <p:txBody>
          <a:bodyPr rtlCol="0">
            <a:normAutofit fontScale="90000"/>
          </a:bodyPr>
          <a:lstStyle/>
          <a:p>
            <a:pPr rtl="0"/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UAL Conf</a:t>
            </a:r>
            <a:br>
              <a:rPr lang="en-GB" dirty="0">
                <a:latin typeface="+mn-lt"/>
              </a:rPr>
            </a:br>
            <a:r>
              <a:rPr lang="pt-BR" sz="3100" dirty="0">
                <a:latin typeface="+mn-lt"/>
              </a:rPr>
              <a:t>Sistema de Gestão de Organização de Conferências</a:t>
            </a:r>
            <a:endParaRPr lang="en-GB" dirty="0"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ACDA36-9A06-4E03-D8EA-4611B9200140}"/>
              </a:ext>
            </a:extLst>
          </p:cNvPr>
          <p:cNvSpPr txBox="1"/>
          <p:nvPr/>
        </p:nvSpPr>
        <p:spPr>
          <a:xfrm>
            <a:off x="8814775" y="6112895"/>
            <a:ext cx="2834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Laboratório de Projeto 2024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4292E9-8CB5-D4FC-A275-6F05CB1A02F6}"/>
              </a:ext>
            </a:extLst>
          </p:cNvPr>
          <p:cNvSpPr/>
          <p:nvPr/>
        </p:nvSpPr>
        <p:spPr>
          <a:xfrm>
            <a:off x="5673849" y="560439"/>
            <a:ext cx="5800573" cy="300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8" name="Imagem 3" descr="A blue and white logo&#10;&#10;Description automatically generated">
            <a:extLst>
              <a:ext uri="{FF2B5EF4-FFF2-40B4-BE49-F238E27FC236}">
                <a16:creationId xmlns:a16="http://schemas.microsoft.com/office/drawing/2014/main" id="{C816200C-5B92-1AD0-9921-943C4EF890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275" y="0"/>
            <a:ext cx="1616682" cy="9698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F1C9D9-393E-9166-D931-AFC980A1BCC5}"/>
              </a:ext>
            </a:extLst>
          </p:cNvPr>
          <p:cNvSpPr txBox="1"/>
          <p:nvPr/>
        </p:nvSpPr>
        <p:spPr>
          <a:xfrm>
            <a:off x="5590044" y="4526314"/>
            <a:ext cx="34224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Trabalho</a:t>
            </a:r>
            <a:r>
              <a:rPr lang="en-GB" dirty="0"/>
              <a:t> </a:t>
            </a:r>
            <a:r>
              <a:rPr lang="en-GB" dirty="0" err="1"/>
              <a:t>realizado</a:t>
            </a:r>
            <a:r>
              <a:rPr lang="en-GB" dirty="0"/>
              <a:t> </a:t>
            </a:r>
            <a:r>
              <a:rPr lang="en-GB" dirty="0" err="1"/>
              <a:t>por</a:t>
            </a:r>
            <a:r>
              <a:rPr lang="en-GB" dirty="0"/>
              <a:t>:</a:t>
            </a:r>
          </a:p>
          <a:p>
            <a:r>
              <a:rPr lang="en-GB" dirty="0"/>
              <a:t>Bernardo Pires</a:t>
            </a:r>
          </a:p>
          <a:p>
            <a:r>
              <a:rPr lang="en-GB" dirty="0"/>
              <a:t>Christian Duarte</a:t>
            </a:r>
          </a:p>
          <a:p>
            <a:r>
              <a:rPr lang="en-GB" dirty="0"/>
              <a:t>Miguel Rico</a:t>
            </a:r>
          </a:p>
          <a:p>
            <a:r>
              <a:rPr lang="en-GB" dirty="0"/>
              <a:t>Sara Nogueira</a:t>
            </a:r>
          </a:p>
        </p:txBody>
      </p:sp>
    </p:spTree>
    <p:extLst>
      <p:ext uri="{BB962C8B-B14F-4D97-AF65-F5344CB8AC3E}">
        <p14:creationId xmlns:p14="http://schemas.microsoft.com/office/powerpoint/2010/main" val="1482028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AEE19F-18CE-7869-3306-CDA8BD19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10</a:t>
            </a:fld>
            <a:endParaRPr lang="en-GB" noProof="0"/>
          </a:p>
        </p:txBody>
      </p:sp>
      <p:pic>
        <p:nvPicPr>
          <p:cNvPr id="12" name="Invitation Code My Profile - 10s">
            <a:hlinkClick r:id="" action="ppaction://media"/>
            <a:extLst>
              <a:ext uri="{FF2B5EF4-FFF2-40B4-BE49-F238E27FC236}">
                <a16:creationId xmlns:a16="http://schemas.microsoft.com/office/drawing/2014/main" id="{882DF39A-3F19-BE4C-70C4-714E3072DB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1043"/>
          <a:stretch/>
        </p:blipFill>
        <p:spPr>
          <a:xfrm>
            <a:off x="258776" y="868743"/>
            <a:ext cx="11674448" cy="553563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BEBE0A3-EBD7-1CF0-48C1-5012DF2D793D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9634859E-9ACB-258C-8CF2-91951E08CBD5}"/>
              </a:ext>
            </a:extLst>
          </p:cNvPr>
          <p:cNvSpPr txBox="1">
            <a:spLocks/>
          </p:cNvSpPr>
          <p:nvPr/>
        </p:nvSpPr>
        <p:spPr>
          <a:xfrm>
            <a:off x="4450430" y="324779"/>
            <a:ext cx="3645819" cy="345904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Código de convite</a:t>
            </a:r>
          </a:p>
        </p:txBody>
      </p:sp>
    </p:spTree>
    <p:extLst>
      <p:ext uri="{BB962C8B-B14F-4D97-AF65-F5344CB8AC3E}">
        <p14:creationId xmlns:p14="http://schemas.microsoft.com/office/powerpoint/2010/main" val="330156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090800-C3A6-823E-724B-2CE73EC8F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11</a:t>
            </a:fld>
            <a:endParaRPr lang="en-GB" noProof="0"/>
          </a:p>
        </p:txBody>
      </p:sp>
      <p:pic>
        <p:nvPicPr>
          <p:cNvPr id="10" name="Call For Papers Author View - 25s">
            <a:hlinkClick r:id="" action="ppaction://media"/>
            <a:extLst>
              <a:ext uri="{FF2B5EF4-FFF2-40B4-BE49-F238E27FC236}">
                <a16:creationId xmlns:a16="http://schemas.microsoft.com/office/drawing/2014/main" id="{19CA5752-06C1-3E72-E2B2-BD454388053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300.6458"/>
                </p14:media>
              </p:ext>
            </p:extLst>
          </p:nvPr>
        </p:nvPicPr>
        <p:blipFill rotWithShape="1">
          <a:blip r:embed="rId5"/>
          <a:srcRect b="1290"/>
          <a:stretch/>
        </p:blipFill>
        <p:spPr>
          <a:xfrm>
            <a:off x="234114" y="866329"/>
            <a:ext cx="11648005" cy="550935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B300BD-AC0B-DA80-0344-03645E0CC706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AB51A937-07C2-F220-35E4-C7915E07D477}"/>
              </a:ext>
            </a:extLst>
          </p:cNvPr>
          <p:cNvSpPr txBox="1">
            <a:spLocks/>
          </p:cNvSpPr>
          <p:nvPr/>
        </p:nvSpPr>
        <p:spPr>
          <a:xfrm>
            <a:off x="2752725" y="324560"/>
            <a:ext cx="6686550" cy="799389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Fase de submissão - Call for Papers</a:t>
            </a:r>
          </a:p>
        </p:txBody>
      </p:sp>
    </p:spTree>
    <p:extLst>
      <p:ext uri="{BB962C8B-B14F-4D97-AF65-F5344CB8AC3E}">
        <p14:creationId xmlns:p14="http://schemas.microsoft.com/office/powerpoint/2010/main" val="395039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1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03AB18-03F9-CC46-C2D2-3639A786A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12</a:t>
            </a:fld>
            <a:endParaRPr lang="en-GB" noProof="0"/>
          </a:p>
        </p:txBody>
      </p:sp>
      <p:pic>
        <p:nvPicPr>
          <p:cNvPr id="10" name="Submissions Pages - 45s">
            <a:hlinkClick r:id="" action="ppaction://media"/>
            <a:extLst>
              <a:ext uri="{FF2B5EF4-FFF2-40B4-BE49-F238E27FC236}">
                <a16:creationId xmlns:a16="http://schemas.microsoft.com/office/drawing/2014/main" id="{ED72F1B9-949C-35E3-7B41-30C61CA35CF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993" end="1375.979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588" y="811161"/>
            <a:ext cx="11782824" cy="56213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2B00FAD-C881-B171-B3CD-363C6FD09E7B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8A0ABB2C-2029-2F62-252D-F938FAC0E1E9}"/>
              </a:ext>
            </a:extLst>
          </p:cNvPr>
          <p:cNvSpPr txBox="1">
            <a:spLocks/>
          </p:cNvSpPr>
          <p:nvPr/>
        </p:nvSpPr>
        <p:spPr>
          <a:xfrm>
            <a:off x="4176504" y="300037"/>
            <a:ext cx="3548164" cy="799389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Fase de </a:t>
            </a:r>
            <a:r>
              <a:rPr lang="en-GB" sz="2400" dirty="0" err="1">
                <a:solidFill>
                  <a:srgbClr val="0070C0"/>
                </a:solidFill>
                <a:latin typeface="+mn-lt"/>
              </a:rPr>
              <a:t>submissãO</a:t>
            </a:r>
            <a:endParaRPr lang="en-GB" sz="2400" dirty="0">
              <a:solidFill>
                <a:srgbClr val="0070C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1224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5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BF3E7-9476-69D2-0403-B864F76F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13</a:t>
            </a:fld>
            <a:endParaRPr lang="en-GB" noProof="0"/>
          </a:p>
        </p:txBody>
      </p:sp>
      <p:pic>
        <p:nvPicPr>
          <p:cNvPr id="10" name="Bidding Pages - 1m2s">
            <a:hlinkClick r:id="" action="ppaction://media"/>
            <a:extLst>
              <a:ext uri="{FF2B5EF4-FFF2-40B4-BE49-F238E27FC236}">
                <a16:creationId xmlns:a16="http://schemas.microsoft.com/office/drawing/2014/main" id="{6F3A3AFA-CF0D-7103-31A8-32C9AE1F95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4929" y="811161"/>
            <a:ext cx="11742141" cy="56142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393B4B3-DE49-81D6-805C-18E00331CE7D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6A2EF6D3-3B39-F33C-4C48-AEA46838EB30}"/>
              </a:ext>
            </a:extLst>
          </p:cNvPr>
          <p:cNvSpPr txBox="1">
            <a:spLocks/>
          </p:cNvSpPr>
          <p:nvPr/>
        </p:nvSpPr>
        <p:spPr>
          <a:xfrm>
            <a:off x="4554651" y="333378"/>
            <a:ext cx="3082698" cy="336543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Fase de bidding</a:t>
            </a:r>
          </a:p>
        </p:txBody>
      </p:sp>
    </p:spTree>
    <p:extLst>
      <p:ext uri="{BB962C8B-B14F-4D97-AF65-F5344CB8AC3E}">
        <p14:creationId xmlns:p14="http://schemas.microsoft.com/office/powerpoint/2010/main" val="95186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2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A4B855-2F40-4C97-1154-5A292369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14</a:t>
            </a:fld>
            <a:endParaRPr lang="en-GB" noProof="0"/>
          </a:p>
        </p:txBody>
      </p:sp>
      <p:pic>
        <p:nvPicPr>
          <p:cNvPr id="10" name="Reviews Pages - 40s">
            <a:hlinkClick r:id="" action="ppaction://media"/>
            <a:extLst>
              <a:ext uri="{FF2B5EF4-FFF2-40B4-BE49-F238E27FC236}">
                <a16:creationId xmlns:a16="http://schemas.microsoft.com/office/drawing/2014/main" id="{C9A4A06C-F6F4-8352-5174-570D544A885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1867.9791"/>
                </p14:media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33748" y="811161"/>
            <a:ext cx="11724503" cy="56179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6B5F35-BA71-8450-9AD1-E5EDBF2A303C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5AABB393-08E1-EFEA-0386-B1700AEBB81F}"/>
              </a:ext>
            </a:extLst>
          </p:cNvPr>
          <p:cNvSpPr txBox="1">
            <a:spLocks/>
          </p:cNvSpPr>
          <p:nvPr/>
        </p:nvSpPr>
        <p:spPr>
          <a:xfrm>
            <a:off x="4554651" y="333378"/>
            <a:ext cx="3082698" cy="336543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Fase de review</a:t>
            </a:r>
          </a:p>
        </p:txBody>
      </p:sp>
    </p:spTree>
    <p:extLst>
      <p:ext uri="{BB962C8B-B14F-4D97-AF65-F5344CB8AC3E}">
        <p14:creationId xmlns:p14="http://schemas.microsoft.com/office/powerpoint/2010/main" val="59067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2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A4B855-2F40-4C97-1154-5A292369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15</a:t>
            </a:fld>
            <a:endParaRPr lang="en-GB" noProof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1DC3DE-EAEC-690B-E9C4-D0E4589BC3C2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53357BD-B4C5-381D-DBE6-A370C5848A00}"/>
              </a:ext>
            </a:extLst>
          </p:cNvPr>
          <p:cNvSpPr txBox="1">
            <a:spLocks/>
          </p:cNvSpPr>
          <p:nvPr/>
        </p:nvSpPr>
        <p:spPr>
          <a:xfrm>
            <a:off x="3606061" y="336299"/>
            <a:ext cx="4979876" cy="336543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Fase de pré-conferência</a:t>
            </a:r>
          </a:p>
        </p:txBody>
      </p:sp>
      <p:pic>
        <p:nvPicPr>
          <p:cNvPr id="4" name="Gravacao_2024-07-15_195919">
            <a:hlinkClick r:id="" action="ppaction://media"/>
            <a:extLst>
              <a:ext uri="{FF2B5EF4-FFF2-40B4-BE49-F238E27FC236}">
                <a16:creationId xmlns:a16="http://schemas.microsoft.com/office/drawing/2014/main" id="{590D8E7A-E5E4-FDFA-82ED-B34D2D019C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836"/>
          <a:stretch/>
        </p:blipFill>
        <p:spPr>
          <a:xfrm>
            <a:off x="240181" y="863599"/>
            <a:ext cx="11711637" cy="556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43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2487E21-C525-4E38-A991-F2DA835E4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smtClean="0"/>
              <a:pPr rtl="0"/>
              <a:t>16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17369B-4C00-BCDF-EF68-31E1B0ED0B2D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D20B8931-6C26-F4F1-1133-0F4B64B079AA}"/>
              </a:ext>
            </a:extLst>
          </p:cNvPr>
          <p:cNvSpPr txBox="1">
            <a:spLocks/>
          </p:cNvSpPr>
          <p:nvPr/>
        </p:nvSpPr>
        <p:spPr>
          <a:xfrm>
            <a:off x="3292929" y="324779"/>
            <a:ext cx="5606134" cy="336536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Páginas de administradores</a:t>
            </a:r>
          </a:p>
        </p:txBody>
      </p:sp>
      <p:pic>
        <p:nvPicPr>
          <p:cNvPr id="2" name="Gravacao_2024-07-15_195600">
            <a:hlinkClick r:id="" action="ppaction://media"/>
            <a:extLst>
              <a:ext uri="{FF2B5EF4-FFF2-40B4-BE49-F238E27FC236}">
                <a16:creationId xmlns:a16="http://schemas.microsoft.com/office/drawing/2014/main" id="{50ABA3ED-0D24-3FDB-5F76-3B0CE1E798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0754" y="811161"/>
            <a:ext cx="11750484" cy="56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8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AEE19F-18CE-7869-3306-CDA8BD19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17</a:t>
            </a:fld>
            <a:endParaRPr lang="en-GB" noProof="0"/>
          </a:p>
        </p:txBody>
      </p:sp>
      <p:pic>
        <p:nvPicPr>
          <p:cNvPr id="10" name="Emails Pages - 34s">
            <a:hlinkClick r:id="" action="ppaction://media"/>
            <a:extLst>
              <a:ext uri="{FF2B5EF4-FFF2-40B4-BE49-F238E27FC236}">
                <a16:creationId xmlns:a16="http://schemas.microsoft.com/office/drawing/2014/main" id="{634F9993-713E-C743-D17F-5EA0F04CC8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8411" y="874172"/>
            <a:ext cx="11623102" cy="55451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F4330E-D490-0712-B3AC-28F8D785AA6D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0B98FCFB-3FA8-D697-3E90-9346842B8FBB}"/>
              </a:ext>
            </a:extLst>
          </p:cNvPr>
          <p:cNvSpPr txBox="1">
            <a:spLocks/>
          </p:cNvSpPr>
          <p:nvPr/>
        </p:nvSpPr>
        <p:spPr>
          <a:xfrm>
            <a:off x="4516454" y="332404"/>
            <a:ext cx="3159084" cy="541768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Envio de emails</a:t>
            </a:r>
          </a:p>
        </p:txBody>
      </p:sp>
    </p:spTree>
    <p:extLst>
      <p:ext uri="{BB962C8B-B14F-4D97-AF65-F5344CB8AC3E}">
        <p14:creationId xmlns:p14="http://schemas.microsoft.com/office/powerpoint/2010/main" val="407314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4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3EB1D93-6BCC-D19A-CD50-517888DEAEDF}"/>
              </a:ext>
            </a:extLst>
          </p:cNvPr>
          <p:cNvSpPr/>
          <p:nvPr/>
        </p:nvSpPr>
        <p:spPr>
          <a:xfrm>
            <a:off x="684644" y="571582"/>
            <a:ext cx="5800573" cy="300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76A90F-BF6A-39FF-8854-56C0CC85AB04}"/>
              </a:ext>
            </a:extLst>
          </p:cNvPr>
          <p:cNvSpPr txBox="1"/>
          <p:nvPr/>
        </p:nvSpPr>
        <p:spPr>
          <a:xfrm>
            <a:off x="2984698" y="1745965"/>
            <a:ext cx="5800573" cy="2346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dirty="0"/>
              <a:t>O projeto não apenas </a:t>
            </a:r>
            <a:r>
              <a:rPr lang="pt-BR" sz="2000" b="1" dirty="0"/>
              <a:t>alcança os objetivos funcionais</a:t>
            </a:r>
            <a:r>
              <a:rPr lang="pt-BR" sz="2000" dirty="0"/>
              <a:t>, mas também prioriza a </a:t>
            </a:r>
            <a:r>
              <a:rPr lang="pt-BR" sz="2000" b="1" dirty="0"/>
              <a:t>segurança</a:t>
            </a:r>
            <a:r>
              <a:rPr lang="pt-BR" sz="2000" dirty="0"/>
              <a:t>, e a </a:t>
            </a:r>
            <a:r>
              <a:rPr lang="pt-BR" sz="2000" b="1" dirty="0"/>
              <a:t>experiência do utilizador</a:t>
            </a:r>
            <a:r>
              <a:rPr lang="pt-BR" sz="2000" dirty="0"/>
              <a:t>, culminando numa </a:t>
            </a:r>
            <a:r>
              <a:rPr lang="pt-BR" sz="2000" b="1" dirty="0"/>
              <a:t>solução apelativa e intuitiva </a:t>
            </a:r>
            <a:r>
              <a:rPr lang="pt-BR" sz="2000" dirty="0"/>
              <a:t>para a gestão de conferências.</a:t>
            </a:r>
            <a:endParaRPr lang="en-GB" sz="2000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EDEC715E-029F-D6DF-82C0-4243E0F88825}"/>
              </a:ext>
            </a:extLst>
          </p:cNvPr>
          <p:cNvSpPr txBox="1">
            <a:spLocks/>
          </p:cNvSpPr>
          <p:nvPr/>
        </p:nvSpPr>
        <p:spPr>
          <a:xfrm>
            <a:off x="497757" y="363077"/>
            <a:ext cx="3526095" cy="835579"/>
          </a:xfrm>
          <a:prstGeom prst="rect">
            <a:avLst/>
          </a:prstGeom>
        </p:spPr>
        <p:txBody>
          <a:bodyPr rtlCol="0">
            <a:normAutofit fontScale="7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rgbClr val="0070C0"/>
                </a:solidFill>
                <a:latin typeface="+mn-lt"/>
              </a:rPr>
              <a:t>Conclusão e futuras melhorias</a:t>
            </a:r>
            <a:r>
              <a:rPr lang="en-GB" sz="3200" dirty="0">
                <a:solidFill>
                  <a:srgbClr val="0070C0"/>
                </a:solidFill>
                <a:latin typeface="+mn-lt"/>
              </a:rPr>
              <a:t> </a:t>
            </a:r>
          </a:p>
          <a:p>
            <a:endParaRPr lang="en-GB" sz="2800" dirty="0">
              <a:solidFill>
                <a:srgbClr val="0070C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00163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DD8FD79-BC6E-1ACF-A7DB-24797D061866}"/>
              </a:ext>
            </a:extLst>
          </p:cNvPr>
          <p:cNvSpPr/>
          <p:nvPr/>
        </p:nvSpPr>
        <p:spPr>
          <a:xfrm>
            <a:off x="684644" y="571582"/>
            <a:ext cx="5800573" cy="300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DD4997B-8372-2764-7E58-43729D151879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3D7EE4-1EDB-42FD-B6B7-A82C9F31F0F4}" type="slidenum">
              <a:rPr lang="en-GB" smtClean="0"/>
              <a:pPr/>
              <a:t>19</a:t>
            </a:fld>
            <a:endParaRPr lang="en-GB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1B335F9-88EE-5BE0-EE94-279679961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950" y="1499997"/>
            <a:ext cx="7521533" cy="343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BE14F0-398C-4A19-87D1-55FCF3876243}"/>
              </a:ext>
            </a:extLst>
          </p:cNvPr>
          <p:cNvSpPr txBox="1"/>
          <p:nvPr/>
        </p:nvSpPr>
        <p:spPr>
          <a:xfrm>
            <a:off x="2260804" y="4802935"/>
            <a:ext cx="49715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/>
              <a:t>Figura: Representação gráfica dos resultados dos testes (amostra de 16 pessoas) 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60892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C7F04A-6CF6-4CF1-BAEE-2B210EFC6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957" y="385129"/>
            <a:ext cx="3526095" cy="835579"/>
          </a:xfrm>
        </p:spPr>
        <p:txBody>
          <a:bodyPr rtlCol="0">
            <a:normAutofit/>
          </a:bodyPr>
          <a:lstStyle/>
          <a:p>
            <a:pPr rtl="0"/>
            <a:r>
              <a:rPr lang="en-GB" sz="2800">
                <a:solidFill>
                  <a:srgbClr val="0070C0"/>
                </a:solidFill>
                <a:latin typeface="+mn-lt"/>
              </a:rPr>
              <a:t>problema</a:t>
            </a:r>
            <a:endParaRPr lang="en-GB" sz="28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3454-C461-4318-8C59-919AC8FD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A53D7EE4-1EDB-42FD-B6B7-A82C9F31F0F4}" type="slidenum">
              <a:rPr lang="en-GB" smtClean="0"/>
              <a:pPr rtl="0"/>
              <a:t>2</a:t>
            </a:fld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D89049-258D-1092-BF16-9CC4E4D7EF9E}"/>
              </a:ext>
            </a:extLst>
          </p:cNvPr>
          <p:cNvSpPr txBox="1"/>
          <p:nvPr/>
        </p:nvSpPr>
        <p:spPr>
          <a:xfrm>
            <a:off x="376082" y="2551837"/>
            <a:ext cx="32550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i="1"/>
              <a:t>Design</a:t>
            </a:r>
            <a:r>
              <a:rPr lang="en-GB" sz="2000" b="1"/>
              <a:t> pouco apelativo;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/>
              <a:t>Curva de aprendizagem elevada.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802AC62-0D13-E79B-948D-D87E2659B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099" y="1046698"/>
            <a:ext cx="8258175" cy="387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725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DD8FD79-BC6E-1ACF-A7DB-24797D061866}"/>
              </a:ext>
            </a:extLst>
          </p:cNvPr>
          <p:cNvSpPr/>
          <p:nvPr/>
        </p:nvSpPr>
        <p:spPr>
          <a:xfrm>
            <a:off x="684644" y="571582"/>
            <a:ext cx="5800573" cy="300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DD4997B-8372-2764-7E58-43729D151879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3D7EE4-1EDB-42FD-B6B7-A82C9F31F0F4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BE14F0-398C-4A19-87D1-55FCF3876243}"/>
              </a:ext>
            </a:extLst>
          </p:cNvPr>
          <p:cNvSpPr txBox="1"/>
          <p:nvPr/>
        </p:nvSpPr>
        <p:spPr>
          <a:xfrm>
            <a:off x="2562254" y="4423852"/>
            <a:ext cx="49715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/>
              <a:t>Figura: Representação gráfica dos resultados dos testes (amostra de 16 pessoas) </a:t>
            </a:r>
            <a:endParaRPr lang="en-GB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1935C9-FE4F-D4F2-2CE0-FAC6C5AF9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256" y="1250841"/>
            <a:ext cx="6521488" cy="317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1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3F3F2C7-0B0A-EF81-A747-A12CE53027EA}"/>
              </a:ext>
            </a:extLst>
          </p:cNvPr>
          <p:cNvSpPr txBox="1"/>
          <p:nvPr/>
        </p:nvSpPr>
        <p:spPr>
          <a:xfrm>
            <a:off x="1670065" y="1127373"/>
            <a:ext cx="4425935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dirty="0">
                <a:latin typeface="Calisto MT (Body)"/>
                <a:cs typeface="Arial" panose="020B0604020202020204" pitchFamily="34" charset="0"/>
              </a:rPr>
              <a:t>…”o site oferece funcionalidades interativas, como formulários de inscrição e calendários de eventos, que melhoram a experiência do utilizador.”…</a:t>
            </a:r>
            <a:endParaRPr lang="en-GB" dirty="0">
              <a:latin typeface="Calisto MT (Body)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9E29E2-0648-60E1-91AE-ED74C59FB4AC}"/>
              </a:ext>
            </a:extLst>
          </p:cNvPr>
          <p:cNvSpPr txBox="1"/>
          <p:nvPr/>
        </p:nvSpPr>
        <p:spPr>
          <a:xfrm>
            <a:off x="8621485" y="221918"/>
            <a:ext cx="3104941" cy="499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cap="all" spc="30" dirty="0">
                <a:solidFill>
                  <a:schemeClr val="tx2">
                    <a:lumMod val="50000"/>
                    <a:lumOff val="50000"/>
                  </a:schemeClr>
                </a:solidFill>
                <a:ea typeface="+mj-ea"/>
                <a:cs typeface="+mj-cs"/>
              </a:rPr>
              <a:t>62,5% ( 10 pessoas)</a:t>
            </a:r>
            <a:endParaRPr lang="en-GB" sz="2000" cap="all" spc="30" dirty="0">
              <a:solidFill>
                <a:schemeClr val="tx2">
                  <a:lumMod val="50000"/>
                  <a:lumOff val="5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A2A83D-BC49-8F34-E859-65CFF7FA5368}"/>
              </a:ext>
            </a:extLst>
          </p:cNvPr>
          <p:cNvSpPr txBox="1"/>
          <p:nvPr/>
        </p:nvSpPr>
        <p:spPr>
          <a:xfrm>
            <a:off x="6848312" y="4590186"/>
            <a:ext cx="4425935" cy="1705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dirty="0">
                <a:latin typeface="Calisto MT (Body)"/>
              </a:rPr>
              <a:t>“</a:t>
            </a:r>
            <a:r>
              <a:rPr lang="pt-BR" b="0" i="0" u="none" strike="noStrike" dirty="0">
                <a:solidFill>
                  <a:srgbClr val="000000"/>
                </a:solidFill>
                <a:effectLst/>
                <a:latin typeface="Calisto MT (Body)"/>
              </a:rPr>
              <a:t>Interface clara e apelativa. A organização das fases da conferência é intuitiva e é útil existir uma pequena explicação no topo de cada secção.</a:t>
            </a:r>
            <a:r>
              <a:rPr lang="pt-BR" dirty="0">
                <a:latin typeface="Calisto MT (Body)"/>
              </a:rPr>
              <a:t>“</a:t>
            </a:r>
            <a:endParaRPr lang="en-GB" dirty="0">
              <a:latin typeface="Calisto MT (Body)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94BBE7-0385-C673-7B51-81EF41184C61}"/>
              </a:ext>
            </a:extLst>
          </p:cNvPr>
          <p:cNvSpPr txBox="1"/>
          <p:nvPr/>
        </p:nvSpPr>
        <p:spPr>
          <a:xfrm>
            <a:off x="7960988" y="562282"/>
            <a:ext cx="4425934" cy="499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cap="all" spc="30" dirty="0">
                <a:solidFill>
                  <a:schemeClr val="tx2">
                    <a:lumMod val="50000"/>
                    <a:lumOff val="50000"/>
                  </a:schemeClr>
                </a:solidFill>
                <a:ea typeface="+mj-ea"/>
                <a:cs typeface="+mj-cs"/>
              </a:rPr>
              <a:t>Encontraram vantagens</a:t>
            </a:r>
            <a:endParaRPr lang="en-GB" sz="2000" cap="all" spc="30" dirty="0">
              <a:solidFill>
                <a:schemeClr val="tx2">
                  <a:lumMod val="50000"/>
                  <a:lumOff val="5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EB1D93-6BCC-D19A-CD50-517888DEAEDF}"/>
              </a:ext>
            </a:extLst>
          </p:cNvPr>
          <p:cNvSpPr/>
          <p:nvPr/>
        </p:nvSpPr>
        <p:spPr>
          <a:xfrm>
            <a:off x="684644" y="571582"/>
            <a:ext cx="5800573" cy="300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F631B4-5C49-E006-50EA-7D23C1F4F2B7}"/>
              </a:ext>
            </a:extLst>
          </p:cNvPr>
          <p:cNvSpPr txBox="1"/>
          <p:nvPr/>
        </p:nvSpPr>
        <p:spPr>
          <a:xfrm>
            <a:off x="3584930" y="2986230"/>
            <a:ext cx="4425935" cy="1705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dirty="0"/>
              <a:t>…”ponto positivo é a responsividade do site, que funciona bem em diferentes dispositivos, incluindo smartphones e tablets”…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DCACEE-CBE4-886F-AAAF-B42250C1682A}"/>
              </a:ext>
            </a:extLst>
          </p:cNvPr>
          <p:cNvSpPr txBox="1"/>
          <p:nvPr/>
        </p:nvSpPr>
        <p:spPr>
          <a:xfrm>
            <a:off x="24148" y="471794"/>
            <a:ext cx="4425935" cy="499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dirty="0">
                <a:latin typeface="Calisto MT (Body)"/>
              </a:rPr>
              <a:t>“</a:t>
            </a: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Calisto MT (Body)"/>
              </a:rPr>
              <a:t>Fácil interação e navegação rápida.</a:t>
            </a:r>
            <a:r>
              <a:rPr lang="pt-BR" sz="2000" dirty="0">
                <a:latin typeface="Calisto MT (Body)"/>
              </a:rPr>
              <a:t>“</a:t>
            </a:r>
            <a:endParaRPr lang="en-GB" sz="2000" dirty="0">
              <a:latin typeface="Calisto MT (Body)"/>
            </a:endParaRPr>
          </a:p>
        </p:txBody>
      </p:sp>
    </p:spTree>
    <p:extLst>
      <p:ext uri="{BB962C8B-B14F-4D97-AF65-F5344CB8AC3E}">
        <p14:creationId xmlns:p14="http://schemas.microsoft.com/office/powerpoint/2010/main" val="150232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2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DD8FD79-BC6E-1ACF-A7DB-24797D061866}"/>
              </a:ext>
            </a:extLst>
          </p:cNvPr>
          <p:cNvSpPr/>
          <p:nvPr/>
        </p:nvSpPr>
        <p:spPr>
          <a:xfrm>
            <a:off x="684644" y="571582"/>
            <a:ext cx="5800573" cy="300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DD4997B-8372-2764-7E58-43729D151879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3D7EE4-1EDB-42FD-B6B7-A82C9F31F0F4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C860-1B10-7C8D-8E5C-3E42B1335E2D}"/>
              </a:ext>
            </a:extLst>
          </p:cNvPr>
          <p:cNvSpPr txBox="1"/>
          <p:nvPr/>
        </p:nvSpPr>
        <p:spPr>
          <a:xfrm>
            <a:off x="684644" y="1494080"/>
            <a:ext cx="9459481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/>
              <a:t>No futuro iremos focar-nos em três áreas-chave: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Aperfeiçoamento dos algoritmos, aumentando a sua complexidade;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Implementação de uma tecnologia diferente para o deploy da API;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Corrigir futuros bugs;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5768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3454-C461-4318-8C59-919AC8FD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A53D7EE4-1EDB-42FD-B6B7-A82C9F31F0F4}" type="slidenum">
              <a:rPr lang="en-GB" smtClean="0"/>
              <a:pPr rtl="0"/>
              <a:t>3</a:t>
            </a:fld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E4C9D42-DC20-D8E0-5B55-BAECCFB7F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754" y="942483"/>
            <a:ext cx="8760246" cy="405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1CFBE8-5753-CC89-383D-CC0CE06A8CE3}"/>
              </a:ext>
            </a:extLst>
          </p:cNvPr>
          <p:cNvSpPr/>
          <p:nvPr/>
        </p:nvSpPr>
        <p:spPr>
          <a:xfrm>
            <a:off x="600634" y="6033394"/>
            <a:ext cx="10876991" cy="2288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2598A9-27DD-FA28-CFAE-9507C11C8C4F}"/>
              </a:ext>
            </a:extLst>
          </p:cNvPr>
          <p:cNvSpPr txBox="1"/>
          <p:nvPr/>
        </p:nvSpPr>
        <p:spPr>
          <a:xfrm>
            <a:off x="345357" y="1859338"/>
            <a:ext cx="291219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/>
              <a:t>Criação de um Sistema: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/>
              <a:t>Intuitivo;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/>
              <a:t>Fácil de utilizar</a:t>
            </a:r>
            <a:r>
              <a:rPr lang="en-GB" sz="2000" b="1"/>
              <a:t>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/>
              <a:t>Modular;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/>
              <a:t>Seguro;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/>
              <a:t>Fiável. 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9E26F03D-EFB4-0310-3B97-F46575140E2A}"/>
              </a:ext>
            </a:extLst>
          </p:cNvPr>
          <p:cNvSpPr txBox="1">
            <a:spLocks/>
          </p:cNvSpPr>
          <p:nvPr/>
        </p:nvSpPr>
        <p:spPr>
          <a:xfrm>
            <a:off x="573957" y="385129"/>
            <a:ext cx="3526095" cy="835579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>
                <a:solidFill>
                  <a:srgbClr val="0070C0"/>
                </a:solidFill>
                <a:latin typeface="+mn-lt"/>
              </a:rPr>
              <a:t>solução</a:t>
            </a:r>
            <a:endParaRPr lang="en-GB" sz="2800" dirty="0">
              <a:solidFill>
                <a:srgbClr val="0070C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5918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99963856" descr="A diagram of a company&#10;&#10;Description automatically generated">
            <a:extLst>
              <a:ext uri="{FF2B5EF4-FFF2-40B4-BE49-F238E27FC236}">
                <a16:creationId xmlns:a16="http://schemas.microsoft.com/office/drawing/2014/main" id="{35B68299-A5EE-373A-036E-A0BF5D2D53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70" r="-4" b="37456"/>
          <a:stretch/>
        </p:blipFill>
        <p:spPr bwMode="auto">
          <a:xfrm>
            <a:off x="8091950" y="721670"/>
            <a:ext cx="2684116" cy="49311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8E496A-D8ED-3DB7-F03A-92DC4B8BED46}"/>
              </a:ext>
            </a:extLst>
          </p:cNvPr>
          <p:cNvSpPr txBox="1"/>
          <p:nvPr/>
        </p:nvSpPr>
        <p:spPr>
          <a:xfrm>
            <a:off x="1250847" y="1703478"/>
            <a:ext cx="615130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/>
              <a:t>Arquitetura de 3 camadas: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/>
              <a:t>Camada de apresentação</a:t>
            </a:r>
            <a:r>
              <a:rPr lang="pt-BR" sz="2000"/>
              <a:t>: através da qual os utilizadores interagem com o sistema;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/>
              <a:t>Camada de negócio</a:t>
            </a:r>
            <a:r>
              <a:rPr lang="pt-BR" sz="2000"/>
              <a:t>: é a API do projeto. Processa os pedidos enviados pela camada anterior;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/>
              <a:t>Camada de dados</a:t>
            </a:r>
            <a:r>
              <a:rPr lang="pt-BR" sz="2000"/>
              <a:t>: responsável pela persistência e recuperação de dados.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D8FD79-BC6E-1ACF-A7DB-24797D061866}"/>
              </a:ext>
            </a:extLst>
          </p:cNvPr>
          <p:cNvSpPr/>
          <p:nvPr/>
        </p:nvSpPr>
        <p:spPr>
          <a:xfrm>
            <a:off x="684644" y="571582"/>
            <a:ext cx="5800573" cy="300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DD4997B-8372-2764-7E58-43729D151879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3D7EE4-1EDB-42FD-B6B7-A82C9F31F0F4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DBEE1-D331-53AD-5B7E-46ED42D94CBC}"/>
              </a:ext>
            </a:extLst>
          </p:cNvPr>
          <p:cNvSpPr txBox="1"/>
          <p:nvPr/>
        </p:nvSpPr>
        <p:spPr>
          <a:xfrm>
            <a:off x="7790030" y="5397666"/>
            <a:ext cx="41944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Figura 2: Representação de arquitetura de 3 camadas</a:t>
            </a:r>
            <a:br>
              <a:rPr lang="en-GB" sz="1400"/>
            </a:br>
            <a:r>
              <a:rPr lang="pt-BR" sz="1400"/>
              <a:t>Fonte: </a:t>
            </a:r>
            <a:r>
              <a:rPr lang="pt-BR" sz="1400">
                <a:hlinkClick r:id="rId4"/>
              </a:rPr>
              <a:t>https://calegari.dev/pt-br/posts/arquiteturas-de-sistemas-distribuidos/</a:t>
            </a:r>
            <a:r>
              <a:rPr lang="pt-BR" sz="1400"/>
              <a:t> </a:t>
            </a:r>
            <a:endParaRPr lang="en-GB" sz="1400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F23B0FD7-967C-CA8A-8CA7-05AD43D89623}"/>
              </a:ext>
            </a:extLst>
          </p:cNvPr>
          <p:cNvSpPr txBox="1">
            <a:spLocks/>
          </p:cNvSpPr>
          <p:nvPr/>
        </p:nvSpPr>
        <p:spPr>
          <a:xfrm>
            <a:off x="573957" y="639302"/>
            <a:ext cx="3526095" cy="835579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>
                <a:solidFill>
                  <a:srgbClr val="0070C0"/>
                </a:solidFill>
                <a:latin typeface="+mn-lt"/>
              </a:rPr>
              <a:t>Arquitetura</a:t>
            </a:r>
            <a:r>
              <a:rPr lang="en-GB" sz="3200">
                <a:solidFill>
                  <a:srgbClr val="0070C0"/>
                </a:solidFill>
                <a:latin typeface="+mn-lt"/>
              </a:rPr>
              <a:t> </a:t>
            </a:r>
            <a:endParaRPr lang="en-GB" sz="3200" dirty="0">
              <a:solidFill>
                <a:srgbClr val="0070C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55363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DD8FD79-BC6E-1ACF-A7DB-24797D061866}"/>
              </a:ext>
            </a:extLst>
          </p:cNvPr>
          <p:cNvSpPr/>
          <p:nvPr/>
        </p:nvSpPr>
        <p:spPr>
          <a:xfrm>
            <a:off x="684644" y="571582"/>
            <a:ext cx="5800573" cy="300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DD4997B-8372-2764-7E58-43729D151879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3D7EE4-1EDB-42FD-B6B7-A82C9F31F0F4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A168E-AC0D-4D31-0617-2FEBB972F98B}"/>
              </a:ext>
            </a:extLst>
          </p:cNvPr>
          <p:cNvSpPr txBox="1"/>
          <p:nvPr/>
        </p:nvSpPr>
        <p:spPr>
          <a:xfrm>
            <a:off x="684644" y="1877783"/>
            <a:ext cx="4324236" cy="3273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dirty="0"/>
              <a:t>Tecnologias utilizadas no Projeto: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React (Javascript)</a:t>
            </a:r>
            <a:r>
              <a:rPr lang="pt-BR" sz="2000" dirty="0"/>
              <a:t>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Node.js (Javascript)</a:t>
            </a:r>
            <a:r>
              <a:rPr lang="pt-BR" sz="2000" dirty="0"/>
              <a:t>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Neon Tech: base de dados PostgreSQL;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Supabase: para armazenar ficheiros.</a:t>
            </a:r>
            <a:endParaRPr lang="pt-BR" sz="2000" b="1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55BDB7-4EFF-DBDA-447E-C78069A5E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995" y="0"/>
            <a:ext cx="6925001" cy="496995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94A6DC83-3609-40D7-5BE2-C6D3EDAD8931}"/>
              </a:ext>
            </a:extLst>
          </p:cNvPr>
          <p:cNvSpPr txBox="1">
            <a:spLocks/>
          </p:cNvSpPr>
          <p:nvPr/>
        </p:nvSpPr>
        <p:spPr>
          <a:xfrm>
            <a:off x="573957" y="639302"/>
            <a:ext cx="3526095" cy="835579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rgbClr val="0070C0"/>
                </a:solidFill>
                <a:latin typeface="+mn-lt"/>
              </a:rPr>
              <a:t>tecnologias</a:t>
            </a:r>
            <a:r>
              <a:rPr lang="en-GB" sz="3200" dirty="0">
                <a:solidFill>
                  <a:srgbClr val="0070C0"/>
                </a:solidFill>
                <a:latin typeface="+mn-lt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58B108-FF5C-00E7-EA8E-1B1F690FD03E}"/>
              </a:ext>
            </a:extLst>
          </p:cNvPr>
          <p:cNvSpPr txBox="1"/>
          <p:nvPr/>
        </p:nvSpPr>
        <p:spPr>
          <a:xfrm>
            <a:off x="5159995" y="5102959"/>
            <a:ext cx="414593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Figura</a:t>
            </a:r>
            <a:r>
              <a:rPr lang="en-GB" sz="1200" dirty="0"/>
              <a:t> 4: Lista de </a:t>
            </a:r>
            <a:r>
              <a:rPr lang="en-GB" sz="1200" dirty="0" err="1"/>
              <a:t>tabelas</a:t>
            </a:r>
            <a:r>
              <a:rPr lang="en-GB" sz="1200" dirty="0"/>
              <a:t> </a:t>
            </a:r>
            <a:r>
              <a:rPr lang="en-GB" sz="1200" dirty="0" err="1"/>
              <a:t>criadas</a:t>
            </a:r>
            <a:r>
              <a:rPr lang="en-GB" sz="1200" dirty="0"/>
              <a:t> no Neon Tech.</a:t>
            </a:r>
            <a:br>
              <a:rPr lang="en-GB" sz="1200" dirty="0"/>
            </a:br>
            <a:r>
              <a:rPr lang="pt-BR" sz="1050" dirty="0"/>
              <a:t>Fonte: https://neon.tech/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21861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8E496A-D8ED-3DB7-F03A-92DC4B8BED46}"/>
              </a:ext>
            </a:extLst>
          </p:cNvPr>
          <p:cNvSpPr txBox="1"/>
          <p:nvPr/>
        </p:nvSpPr>
        <p:spPr>
          <a:xfrm>
            <a:off x="825388" y="1495411"/>
            <a:ext cx="427365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/>
              <a:t>Metodologias de Desenvolvimento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Ágil, incremental  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D8FD79-BC6E-1ACF-A7DB-24797D061866}"/>
              </a:ext>
            </a:extLst>
          </p:cNvPr>
          <p:cNvSpPr/>
          <p:nvPr/>
        </p:nvSpPr>
        <p:spPr>
          <a:xfrm>
            <a:off x="684644" y="571582"/>
            <a:ext cx="5800573" cy="300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DD4997B-8372-2764-7E58-43729D151879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3D7EE4-1EDB-42FD-B6B7-A82C9F31F0F4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F23B0FD7-967C-CA8A-8CA7-05AD43D89623}"/>
              </a:ext>
            </a:extLst>
          </p:cNvPr>
          <p:cNvSpPr txBox="1">
            <a:spLocks/>
          </p:cNvSpPr>
          <p:nvPr/>
        </p:nvSpPr>
        <p:spPr>
          <a:xfrm>
            <a:off x="573957" y="639302"/>
            <a:ext cx="3526095" cy="835579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rgbClr val="0070C0"/>
                </a:solidFill>
                <a:latin typeface="+mn-lt"/>
              </a:rPr>
              <a:t>metodologias</a:t>
            </a:r>
            <a:endParaRPr lang="en-GB" sz="32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37B05F-9E05-6EEC-82EF-4A5EE29FD5B3}"/>
              </a:ext>
            </a:extLst>
          </p:cNvPr>
          <p:cNvSpPr txBox="1"/>
          <p:nvPr/>
        </p:nvSpPr>
        <p:spPr>
          <a:xfrm>
            <a:off x="6029242" y="1495411"/>
            <a:ext cx="343545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/>
              <a:t>Metodologias de Projeto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Ágil, Kanban</a:t>
            </a:r>
          </a:p>
          <a:p>
            <a:endParaRPr lang="en-GB" dirty="0"/>
          </a:p>
        </p:txBody>
      </p:sp>
      <p:pic>
        <p:nvPicPr>
          <p:cNvPr id="6" name="Picture 5" descr="A diagram of a process&#10;&#10;Description automatically generated">
            <a:extLst>
              <a:ext uri="{FF2B5EF4-FFF2-40B4-BE49-F238E27FC236}">
                <a16:creationId xmlns:a16="http://schemas.microsoft.com/office/drawing/2014/main" id="{811B2C07-F16E-5D7D-C746-E74F6B3A1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88" y="2742154"/>
            <a:ext cx="3600525" cy="250464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1F95644-424B-BAC6-048A-0CC2F8A9D1F5}"/>
              </a:ext>
            </a:extLst>
          </p:cNvPr>
          <p:cNvSpPr/>
          <p:nvPr/>
        </p:nvSpPr>
        <p:spPr>
          <a:xfrm>
            <a:off x="480059" y="6127517"/>
            <a:ext cx="6209741" cy="2288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09E902-B633-9CF6-EA1C-C79CE9F1EAB7}"/>
              </a:ext>
            </a:extLst>
          </p:cNvPr>
          <p:cNvSpPr txBox="1"/>
          <p:nvPr/>
        </p:nvSpPr>
        <p:spPr>
          <a:xfrm>
            <a:off x="724049" y="5279426"/>
            <a:ext cx="3847951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Figura: Etapas da metodologia de desenvolvimento incremental</a:t>
            </a:r>
            <a:br>
              <a:rPr lang="pt-BR" sz="1200" dirty="0"/>
            </a:br>
            <a:r>
              <a:rPr lang="pt-PT" sz="105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Fonte: </a:t>
            </a:r>
            <a:r>
              <a:rPr lang="pt-PT" sz="105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https://www.geeksforgeeks.org/software-engineering-incremental-process-model/</a:t>
            </a:r>
            <a:endParaRPr lang="en-GB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9" name="Imagem 1198988015" descr="Screens screenshot of a phone&#10;&#10;Description automatically generated">
            <a:extLst>
              <a:ext uri="{FF2B5EF4-FFF2-40B4-BE49-F238E27FC236}">
                <a16:creationId xmlns:a16="http://schemas.microsoft.com/office/drawing/2014/main" id="{B24CA28B-4DE7-29E3-E2A2-3308A7D17B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201" y="2659954"/>
            <a:ext cx="6337919" cy="28124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0ECD19-15C6-FA83-43BD-619CBC3EFC23}"/>
              </a:ext>
            </a:extLst>
          </p:cNvPr>
          <p:cNvSpPr txBox="1"/>
          <p:nvPr/>
        </p:nvSpPr>
        <p:spPr>
          <a:xfrm>
            <a:off x="5502201" y="5498903"/>
            <a:ext cx="55467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Figura: Imagem da aplicação Trello com os Cards do Projeto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660623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66F76CB-3E50-4070-246C-B334472BE17F}"/>
              </a:ext>
            </a:extLst>
          </p:cNvPr>
          <p:cNvSpPr/>
          <p:nvPr/>
        </p:nvSpPr>
        <p:spPr>
          <a:xfrm>
            <a:off x="684644" y="571582"/>
            <a:ext cx="5800573" cy="300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CA96F874-1F94-8F6F-A1FD-0FA8A0D1CC9C}"/>
              </a:ext>
            </a:extLst>
          </p:cNvPr>
          <p:cNvSpPr txBox="1">
            <a:spLocks/>
          </p:cNvSpPr>
          <p:nvPr/>
        </p:nvSpPr>
        <p:spPr>
          <a:xfrm>
            <a:off x="573956" y="639302"/>
            <a:ext cx="7944401" cy="835579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rgbClr val="0070C0"/>
                </a:solidFill>
                <a:latin typeface="+mn-lt"/>
              </a:rPr>
              <a:t>Contexto da ual Conf</a:t>
            </a:r>
            <a:endParaRPr lang="en-GB" sz="88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8AF04B-4BDF-DF37-15FA-2960092A49F0}"/>
              </a:ext>
            </a:extLst>
          </p:cNvPr>
          <p:cNvSpPr/>
          <p:nvPr/>
        </p:nvSpPr>
        <p:spPr>
          <a:xfrm>
            <a:off x="403907" y="5907505"/>
            <a:ext cx="5800573" cy="300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7345B5-BD1E-DFFA-6110-BAD45185AD22}"/>
              </a:ext>
            </a:extLst>
          </p:cNvPr>
          <p:cNvSpPr txBox="1"/>
          <p:nvPr/>
        </p:nvSpPr>
        <p:spPr>
          <a:xfrm>
            <a:off x="1175099" y="1736965"/>
            <a:ext cx="4258187" cy="2808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dirty="0"/>
              <a:t>Os diferentes tipos de utilizador: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Owner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Chair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Committee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Author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D1DCE7-362C-8D88-F854-C1FC9561F21C}"/>
              </a:ext>
            </a:extLst>
          </p:cNvPr>
          <p:cNvSpPr txBox="1"/>
          <p:nvPr/>
        </p:nvSpPr>
        <p:spPr>
          <a:xfrm>
            <a:off x="6692677" y="1736965"/>
            <a:ext cx="3651360" cy="4193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dirty="0"/>
              <a:t>As fases da conferência: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Inicialização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Submissão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Bidding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Review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Pré-Conferência</a:t>
            </a:r>
          </a:p>
          <a:p>
            <a:pPr>
              <a:lnSpc>
                <a:spcPct val="150000"/>
              </a:lnSpc>
            </a:pPr>
            <a:endParaRPr lang="pt-BR" sz="2000" dirty="0"/>
          </a:p>
          <a:p>
            <a:pPr>
              <a:lnSpc>
                <a:spcPct val="150000"/>
              </a:lnSpc>
            </a:pPr>
            <a:r>
              <a:rPr lang="pt-BR" sz="2000" dirty="0"/>
              <a:t> </a:t>
            </a:r>
          </a:p>
          <a:p>
            <a:pPr>
              <a:lnSpc>
                <a:spcPct val="150000"/>
              </a:lnSpc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670007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2487E21-C525-4E38-A991-F2DA835E4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smtClean="0"/>
              <a:pPr rtl="0"/>
              <a:t>8</a:t>
            </a:fld>
            <a:endParaRPr lang="en-GB"/>
          </a:p>
        </p:txBody>
      </p:sp>
      <p:pic>
        <p:nvPicPr>
          <p:cNvPr id="2" name="Create Conference - 52s">
            <a:hlinkClick r:id="" action="ppaction://media"/>
            <a:extLst>
              <a:ext uri="{FF2B5EF4-FFF2-40B4-BE49-F238E27FC236}">
                <a16:creationId xmlns:a16="http://schemas.microsoft.com/office/drawing/2014/main" id="{409D5DF5-5636-1358-8F44-2DF83DF871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9043" y="884020"/>
            <a:ext cx="11493909" cy="54955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8C9432E-4BB3-6BE1-07D4-377ED12FCB62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F7541F6-FD8F-5573-5F4A-9B52B43797F3}"/>
              </a:ext>
            </a:extLst>
          </p:cNvPr>
          <p:cNvSpPr txBox="1">
            <a:spLocks/>
          </p:cNvSpPr>
          <p:nvPr/>
        </p:nvSpPr>
        <p:spPr>
          <a:xfrm>
            <a:off x="2447682" y="363196"/>
            <a:ext cx="7296629" cy="673071"/>
          </a:xfrm>
          <a:prstGeom prst="rect">
            <a:avLst/>
          </a:prstGeom>
        </p:spPr>
        <p:txBody>
          <a:bodyPr rtlCol="0">
            <a:normAutofit fontScale="85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rgbClr val="0070C0"/>
                </a:solidFill>
                <a:latin typeface="+mn-lt"/>
              </a:rPr>
              <a:t>Fase de inicialização da conferência</a:t>
            </a:r>
          </a:p>
        </p:txBody>
      </p:sp>
    </p:spTree>
    <p:extLst>
      <p:ext uri="{BB962C8B-B14F-4D97-AF65-F5344CB8AC3E}">
        <p14:creationId xmlns:p14="http://schemas.microsoft.com/office/powerpoint/2010/main" val="332464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1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F03071-326D-4BF5-CA7B-63F251E3C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9</a:t>
            </a:fld>
            <a:endParaRPr lang="en-GB" noProof="0"/>
          </a:p>
        </p:txBody>
      </p:sp>
      <p:pic>
        <p:nvPicPr>
          <p:cNvPr id="10" name="Conference Pages - 7s">
            <a:hlinkClick r:id="" action="ppaction://media"/>
            <a:extLst>
              <a:ext uri="{FF2B5EF4-FFF2-40B4-BE49-F238E27FC236}">
                <a16:creationId xmlns:a16="http://schemas.microsoft.com/office/drawing/2014/main" id="{8197835B-7CAE-0539-DD17-C2C74E445F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1674" y="868713"/>
            <a:ext cx="11628651" cy="55599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7D4E77B-AB30-7C80-FD0F-2D050875EECD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0CCC9B43-C22B-19BD-8F36-A731DA82D68E}"/>
              </a:ext>
            </a:extLst>
          </p:cNvPr>
          <p:cNvSpPr txBox="1">
            <a:spLocks/>
          </p:cNvSpPr>
          <p:nvPr/>
        </p:nvSpPr>
        <p:spPr>
          <a:xfrm>
            <a:off x="4313873" y="317420"/>
            <a:ext cx="3273426" cy="541768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200" dirty="0">
              <a:solidFill>
                <a:srgbClr val="0070C0"/>
              </a:solidFill>
            </a:endParaRPr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7F8C3263-787C-3198-56AF-3945B2B25DFA}"/>
              </a:ext>
            </a:extLst>
          </p:cNvPr>
          <p:cNvSpPr txBox="1">
            <a:spLocks/>
          </p:cNvSpPr>
          <p:nvPr/>
        </p:nvSpPr>
        <p:spPr>
          <a:xfrm>
            <a:off x="3595437" y="330371"/>
            <a:ext cx="5001118" cy="336536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Páginas da conferência</a:t>
            </a:r>
          </a:p>
        </p:txBody>
      </p:sp>
    </p:spTree>
    <p:extLst>
      <p:ext uri="{BB962C8B-B14F-4D97-AF65-F5344CB8AC3E}">
        <p14:creationId xmlns:p14="http://schemas.microsoft.com/office/powerpoint/2010/main" val="129476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5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Custom 9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840660_TF67498733_Win32" id="{1D31F981-026B-433D-B1FE-22EDA482C3D7}" vid="{FE91BBCF-7CA3-436B-9474-A0CB3B4C500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59187C1-630C-405A-830B-EED062A4969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EC785CC-7DC7-486B-AC4F-90AD768E96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E0F876D-ECAD-49DD-95DE-E4DA3D4E9CA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2013</TotalTime>
  <Words>599</Words>
  <Application>Microsoft Office PowerPoint</Application>
  <PresentationFormat>Widescreen</PresentationFormat>
  <Paragraphs>115</Paragraphs>
  <Slides>22</Slides>
  <Notes>12</Notes>
  <HiddenSlides>2</HiddenSlides>
  <MMClips>10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Calisto MT</vt:lpstr>
      <vt:lpstr>Calisto MT (Body)</vt:lpstr>
      <vt:lpstr>Times New Roman</vt:lpstr>
      <vt:lpstr>Univers Condensed</vt:lpstr>
      <vt:lpstr>ChronicleVTI</vt:lpstr>
      <vt:lpstr>UAL Conf Sistema de Gestão de Organização de Conferências</vt:lpstr>
      <vt:lpstr>problema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sara nogueira</dc:creator>
  <cp:lastModifiedBy>sara nogueira</cp:lastModifiedBy>
  <cp:revision>19</cp:revision>
  <dcterms:created xsi:type="dcterms:W3CDTF">2024-07-12T20:05:41Z</dcterms:created>
  <dcterms:modified xsi:type="dcterms:W3CDTF">2024-07-17T18:10:22Z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